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4" r:id="rId10"/>
    <p:sldId id="265" r:id="rId11"/>
    <p:sldId id="264" r:id="rId12"/>
    <p:sldId id="273" r:id="rId13"/>
    <p:sldId id="272" r:id="rId14"/>
    <p:sldId id="271" r:id="rId15"/>
    <p:sldId id="269"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descr="Dibujo.bmp"/>
          <p:cNvPicPr>
            <a:picLocks noChangeAspect="1"/>
          </p:cNvPicPr>
          <p:nvPr/>
        </p:nvPicPr>
        <p:blipFill>
          <a:blip r:embed="rId2" cstate="print"/>
          <a:stretch>
            <a:fillRect/>
          </a:stretch>
        </p:blipFill>
        <p:spPr>
          <a:xfrm>
            <a:off x="0" y="0"/>
            <a:ext cx="9144000" cy="6858000"/>
          </a:xfrm>
          <a:prstGeom prst="rect">
            <a:avLst/>
          </a:prstGeom>
        </p:spPr>
      </p:pic>
      <p:sp>
        <p:nvSpPr>
          <p:cNvPr id="2" name="1 Título"/>
          <p:cNvSpPr>
            <a:spLocks noGrp="1"/>
          </p:cNvSpPr>
          <p:nvPr>
            <p:ph type="ctrTitle"/>
          </p:nvPr>
        </p:nvSpPr>
        <p:spPr>
          <a:xfrm>
            <a:off x="685800" y="2130425"/>
            <a:ext cx="7772400" cy="1470025"/>
          </a:xfrm>
        </p:spPr>
        <p:txBody>
          <a:bodyPr/>
          <a:lstStyle>
            <a:lvl1pPr>
              <a:defRPr b="1" cap="none" spc="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defRPr>
            </a:lvl1pPr>
          </a:lstStyle>
          <a:p>
            <a:r>
              <a:rPr lang="kk-KZ" smtClean="0"/>
              <a:t>Образец заголовка</a:t>
            </a:r>
            <a:endParaRPr lang="kk-KZ" dirty="0"/>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k-KZ" smtClean="0"/>
              <a:t>Образец подзаголовка</a:t>
            </a:r>
            <a:endParaRPr lang="kk-KZ" dirty="0"/>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cap="none" spc="0">
                <a:ln w="18415" cmpd="sng">
                  <a:solidFill>
                    <a:srgbClr val="0066FF"/>
                  </a:solidFill>
                  <a:prstDash val="solid"/>
                </a:ln>
                <a:solidFill>
                  <a:srgbClr val="FFFFFF"/>
                </a:solidFill>
                <a:effectLst>
                  <a:outerShdw blurRad="63500" dir="3600000" algn="tl" rotWithShape="0">
                    <a:srgbClr val="000000">
                      <a:alpha val="70000"/>
                    </a:srgbClr>
                  </a:outerShdw>
                </a:effectLst>
              </a:defRPr>
            </a:lvl1pPr>
          </a:lstStyle>
          <a:p>
            <a:r>
              <a:rPr lang="kk-KZ" smtClean="0"/>
              <a:t>Образец заголовка</a:t>
            </a:r>
            <a:endParaRPr lang="kk-KZ" dirty="0"/>
          </a:p>
        </p:txBody>
      </p:sp>
      <p:sp>
        <p:nvSpPr>
          <p:cNvPr id="3" name="2 Marcador de contenido"/>
          <p:cNvSpPr>
            <a:spLocks noGrp="1"/>
          </p:cNvSpPr>
          <p:nvPr>
            <p:ph idx="1"/>
          </p:nvPr>
        </p:nvSpPr>
        <p:spPr/>
        <p:txBody>
          <a:bodyPr/>
          <a:lstStyle>
            <a:lvl1pPr>
              <a:defRPr sz="2800">
                <a:ln>
                  <a:noFill/>
                </a:ln>
                <a:solidFill>
                  <a:srgbClr val="0000CC"/>
                </a:solidFill>
              </a:defRPr>
            </a:lvl1pPr>
            <a:lvl2pPr>
              <a:defRPr>
                <a:ln>
                  <a:noFill/>
                </a:ln>
                <a:solidFill>
                  <a:srgbClr val="0000CC"/>
                </a:solidFill>
              </a:defRPr>
            </a:lvl2pPr>
            <a:lvl3pPr>
              <a:defRPr>
                <a:ln>
                  <a:noFill/>
                </a:ln>
                <a:solidFill>
                  <a:srgbClr val="0000CC"/>
                </a:solidFill>
              </a:defRPr>
            </a:lvl3pPr>
            <a:lvl4pPr>
              <a:defRPr>
                <a:ln>
                  <a:noFill/>
                </a:ln>
                <a:solidFill>
                  <a:srgbClr val="0000CC"/>
                </a:solidFill>
              </a:defRPr>
            </a:lvl4pPr>
            <a:lvl5pPr>
              <a:defRPr>
                <a:ln>
                  <a:noFill/>
                </a:ln>
                <a:solidFill>
                  <a:srgbClr val="0000CC"/>
                </a:solidFill>
              </a:defRPr>
            </a:lvl5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dirty="0"/>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kk-KZ" smtClean="0"/>
              <a:t>Образец заголовка</a:t>
            </a:r>
            <a:endParaRPr lang="kk-KZ"/>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k-KZ" smtClean="0"/>
              <a:t>Образец текста</a:t>
            </a:r>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kk-KZ" smtClean="0"/>
              <a:t>Образец заголовка</a:t>
            </a:r>
            <a:endParaRPr lang="kk-KZ"/>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5" name="4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6" name="5 Marcador de pie de página"/>
          <p:cNvSpPr>
            <a:spLocks noGrp="1"/>
          </p:cNvSpPr>
          <p:nvPr>
            <p:ph type="ftr" sz="quarter" idx="11"/>
          </p:nvPr>
        </p:nvSpPr>
        <p:spPr/>
        <p:txBody>
          <a:bodyPr/>
          <a:lstStyle/>
          <a:p>
            <a:endParaRPr lang="kk-KZ"/>
          </a:p>
        </p:txBody>
      </p:sp>
      <p:sp>
        <p:nvSpPr>
          <p:cNvPr id="7" name="6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kk-KZ" smtClean="0"/>
              <a:t>Образец заголовка</a:t>
            </a:r>
            <a:endParaRPr lang="kk-KZ"/>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k-KZ" smtClean="0"/>
              <a:t>Образец текста</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k-KZ" smtClean="0"/>
              <a:t>Образец текста</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7" name="6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8" name="7 Marcador de pie de página"/>
          <p:cNvSpPr>
            <a:spLocks noGrp="1"/>
          </p:cNvSpPr>
          <p:nvPr>
            <p:ph type="ftr" sz="quarter" idx="11"/>
          </p:nvPr>
        </p:nvSpPr>
        <p:spPr/>
        <p:txBody>
          <a:bodyPr/>
          <a:lstStyle/>
          <a:p>
            <a:endParaRPr lang="kk-KZ"/>
          </a:p>
        </p:txBody>
      </p:sp>
      <p:sp>
        <p:nvSpPr>
          <p:cNvPr id="9" name="8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kk-KZ" smtClean="0"/>
              <a:t>Образец заголовка</a:t>
            </a:r>
            <a:endParaRPr lang="kk-KZ"/>
          </a:p>
        </p:txBody>
      </p:sp>
      <p:sp>
        <p:nvSpPr>
          <p:cNvPr id="3" name="2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4" name="3 Marcador de pie de página"/>
          <p:cNvSpPr>
            <a:spLocks noGrp="1"/>
          </p:cNvSpPr>
          <p:nvPr>
            <p:ph type="ftr" sz="quarter" idx="11"/>
          </p:nvPr>
        </p:nvSpPr>
        <p:spPr/>
        <p:txBody>
          <a:bodyPr/>
          <a:lstStyle/>
          <a:p>
            <a:endParaRPr lang="kk-KZ"/>
          </a:p>
        </p:txBody>
      </p:sp>
      <p:sp>
        <p:nvSpPr>
          <p:cNvPr id="5" name="4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3" name="2 Marcador de pie de página"/>
          <p:cNvSpPr>
            <a:spLocks noGrp="1"/>
          </p:cNvSpPr>
          <p:nvPr>
            <p:ph type="ftr" sz="quarter" idx="11"/>
          </p:nvPr>
        </p:nvSpPr>
        <p:spPr/>
        <p:txBody>
          <a:bodyPr/>
          <a:lstStyle/>
          <a:p>
            <a:endParaRPr lang="kk-KZ"/>
          </a:p>
        </p:txBody>
      </p:sp>
      <p:sp>
        <p:nvSpPr>
          <p:cNvPr id="4" name="3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kk-KZ" smtClean="0"/>
              <a:t>Образец заголовка</a:t>
            </a:r>
            <a:endParaRPr lang="kk-KZ"/>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k-KZ" smtClean="0"/>
              <a:t>Образец текста</a:t>
            </a:r>
          </a:p>
        </p:txBody>
      </p:sp>
      <p:sp>
        <p:nvSpPr>
          <p:cNvPr id="5" name="4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6" name="5 Marcador de pie de página"/>
          <p:cNvSpPr>
            <a:spLocks noGrp="1"/>
          </p:cNvSpPr>
          <p:nvPr>
            <p:ph type="ftr" sz="quarter" idx="11"/>
          </p:nvPr>
        </p:nvSpPr>
        <p:spPr/>
        <p:txBody>
          <a:bodyPr/>
          <a:lstStyle/>
          <a:p>
            <a:endParaRPr lang="kk-KZ"/>
          </a:p>
        </p:txBody>
      </p:sp>
      <p:sp>
        <p:nvSpPr>
          <p:cNvPr id="7" name="6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kk-KZ" smtClean="0"/>
              <a:t>Образец заголовка</a:t>
            </a:r>
            <a:endParaRPr lang="kk-KZ"/>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k-KZ" smtClean="0"/>
              <a:t>Вставка рисунка</a:t>
            </a:r>
            <a:endParaRPr lang="kk-KZ"/>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k-KZ" smtClean="0"/>
              <a:t>Образец текста</a:t>
            </a:r>
          </a:p>
        </p:txBody>
      </p:sp>
      <p:sp>
        <p:nvSpPr>
          <p:cNvPr id="5" name="4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6" name="5 Marcador de pie de página"/>
          <p:cNvSpPr>
            <a:spLocks noGrp="1"/>
          </p:cNvSpPr>
          <p:nvPr>
            <p:ph type="ftr" sz="quarter" idx="11"/>
          </p:nvPr>
        </p:nvSpPr>
        <p:spPr/>
        <p:txBody>
          <a:bodyPr/>
          <a:lstStyle/>
          <a:p>
            <a:endParaRPr lang="kk-KZ"/>
          </a:p>
        </p:txBody>
      </p:sp>
      <p:sp>
        <p:nvSpPr>
          <p:cNvPr id="7" name="6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kk-KZ" smtClean="0"/>
              <a:t>Образец заголовка</a:t>
            </a:r>
            <a:endParaRPr lang="kk-KZ"/>
          </a:p>
        </p:txBody>
      </p:sp>
      <p:sp>
        <p:nvSpPr>
          <p:cNvPr id="3" name="2 Marcador de texto vertical"/>
          <p:cNvSpPr>
            <a:spLocks noGrp="1"/>
          </p:cNvSpPr>
          <p:nvPr>
            <p:ph type="body" orient="vert" idx="1"/>
          </p:nvPr>
        </p:nvSpPr>
        <p:spPr/>
        <p:txBody>
          <a:bodyPr vert="eaVert"/>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kk-KZ" smtClean="0"/>
              <a:t>Образец заголовка</a:t>
            </a:r>
            <a:endParaRPr lang="kk-KZ"/>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kk-KZ" smtClean="0"/>
              <a:t>Образец текста</a:t>
            </a:r>
          </a:p>
          <a:p>
            <a:pPr lvl="1"/>
            <a:r>
              <a:rPr lang="kk-KZ" smtClean="0"/>
              <a:t>Второй уровень</a:t>
            </a:r>
          </a:p>
          <a:p>
            <a:pPr lvl="2"/>
            <a:r>
              <a:rPr lang="kk-KZ" smtClean="0"/>
              <a:t>Третий уровень</a:t>
            </a:r>
          </a:p>
          <a:p>
            <a:pPr lvl="3"/>
            <a:r>
              <a:rPr lang="kk-KZ" smtClean="0"/>
              <a:t>Четвертый уровень</a:t>
            </a:r>
          </a:p>
          <a:p>
            <a:pPr lvl="4"/>
            <a:r>
              <a:rPr lang="kk-KZ" smtClean="0"/>
              <a:t>Пятый уровень</a:t>
            </a:r>
            <a:endParaRPr lang="kk-KZ"/>
          </a:p>
        </p:txBody>
      </p:sp>
      <p:sp>
        <p:nvSpPr>
          <p:cNvPr id="4" name="3 Marcador de fecha"/>
          <p:cNvSpPr>
            <a:spLocks noGrp="1"/>
          </p:cNvSpPr>
          <p:nvPr>
            <p:ph type="dt" sz="half" idx="10"/>
          </p:nvPr>
        </p:nvSpPr>
        <p:spPr/>
        <p:txBody>
          <a:bodyPr/>
          <a:lstStyle/>
          <a:p>
            <a:fld id="{E12B75C9-7813-4C97-ABEF-2435C7EFF916}" type="datetimeFigureOut">
              <a:rPr lang="kk-KZ" smtClean="0"/>
              <a:t>05.02.2022</a:t>
            </a:fld>
            <a:endParaRPr lang="kk-KZ"/>
          </a:p>
        </p:txBody>
      </p:sp>
      <p:sp>
        <p:nvSpPr>
          <p:cNvPr id="5" name="4 Marcador de pie de página"/>
          <p:cNvSpPr>
            <a:spLocks noGrp="1"/>
          </p:cNvSpPr>
          <p:nvPr>
            <p:ph type="ftr" sz="quarter" idx="11"/>
          </p:nvPr>
        </p:nvSpPr>
        <p:spPr/>
        <p:txBody>
          <a:bodyPr/>
          <a:lstStyle/>
          <a:p>
            <a:endParaRPr lang="kk-KZ"/>
          </a:p>
        </p:txBody>
      </p:sp>
      <p:sp>
        <p:nvSpPr>
          <p:cNvPr id="6" name="5 Marcador de número de diapositiva"/>
          <p:cNvSpPr>
            <a:spLocks noGrp="1"/>
          </p:cNvSpPr>
          <p:nvPr>
            <p:ph type="sldNum" sz="quarter" idx="12"/>
          </p:nvPr>
        </p:nvSpPr>
        <p:spPr/>
        <p:txBody>
          <a:bodyPr/>
          <a:lstStyle/>
          <a:p>
            <a:fld id="{C5C55087-CC59-42D9-A52B-ECA673BF92E9}" type="slidenum">
              <a:rPr lang="kk-KZ" smtClean="0"/>
              <a:t>‹#›</a:t>
            </a:fld>
            <a:endParaRPr lang="kk-K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k-KZ" smtClean="0"/>
              <a:t>Haga clic para modificar el estilo de título del patrón</a:t>
            </a:r>
            <a:endParaRPr lang="kk-KZ"/>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k-KZ" smtClean="0"/>
              <a:t>Haga clic para modificar el estilo de texto del patrón</a:t>
            </a:r>
          </a:p>
          <a:p>
            <a:pPr lvl="1"/>
            <a:r>
              <a:rPr lang="kk-KZ" smtClean="0"/>
              <a:t>Segundo nivel</a:t>
            </a:r>
          </a:p>
          <a:p>
            <a:pPr lvl="2"/>
            <a:r>
              <a:rPr lang="kk-KZ" smtClean="0"/>
              <a:t>Tercer nivel</a:t>
            </a:r>
          </a:p>
          <a:p>
            <a:pPr lvl="3"/>
            <a:r>
              <a:rPr lang="kk-KZ" smtClean="0"/>
              <a:t>Cuarto nivel</a:t>
            </a:r>
          </a:p>
          <a:p>
            <a:pPr lvl="4"/>
            <a:r>
              <a:rPr lang="kk-KZ" smtClean="0"/>
              <a:t>Quinto nivel</a:t>
            </a:r>
            <a:endParaRPr lang="kk-KZ"/>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B75C9-7813-4C97-ABEF-2435C7EFF916}" type="datetimeFigureOut">
              <a:rPr lang="kk-KZ" smtClean="0"/>
              <a:t>05.02.2022</a:t>
            </a:fld>
            <a:endParaRPr lang="kk-KZ"/>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k-KZ"/>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55087-CC59-42D9-A52B-ECA673BF92E9}" type="slidenum">
              <a:rPr lang="kk-KZ" smtClean="0"/>
              <a:t>‹#›</a:t>
            </a:fld>
            <a:endParaRPr lang="kk-KZ"/>
          </a:p>
        </p:txBody>
      </p:sp>
      <p:pic>
        <p:nvPicPr>
          <p:cNvPr id="7" name="6 Imagen" descr="Dibujo.bmp"/>
          <p:cNvPicPr>
            <a:picLocks noChangeAspect="1"/>
          </p:cNvPicPr>
          <p:nvPr/>
        </p:nvPicPr>
        <p:blipFill>
          <a:blip r:embed="rId13" cstate="print"/>
          <a:stretch>
            <a:fillRect/>
          </a:stretch>
        </p:blipFill>
        <p:spPr>
          <a:xfrm>
            <a:off x="0" y="0"/>
            <a:ext cx="9144000" cy="6858000"/>
          </a:xfrm>
          <a:prstGeom prst="rect">
            <a:avLst/>
          </a:prstGeom>
        </p:spPr>
      </p:pic>
      <p:sp>
        <p:nvSpPr>
          <p:cNvPr id="9" name="Rectangle 10"/>
          <p:cNvSpPr>
            <a:spLocks noChangeArrowheads="1"/>
          </p:cNvSpPr>
          <p:nvPr/>
        </p:nvSpPr>
        <p:spPr bwMode="auto">
          <a:xfrm>
            <a:off x="0" y="0"/>
            <a:ext cx="9144000" cy="7010400"/>
          </a:xfrm>
          <a:prstGeom prst="rect">
            <a:avLst/>
          </a:prstGeom>
          <a:gradFill flip="none" rotWithShape="1">
            <a:gsLst>
              <a:gs pos="100000">
                <a:srgbClr val="03D4A8">
                  <a:alpha val="18000"/>
                </a:srgbClr>
              </a:gs>
              <a:gs pos="25000">
                <a:srgbClr val="21D6E0">
                  <a:alpha val="23000"/>
                </a:srgbClr>
              </a:gs>
              <a:gs pos="75000">
                <a:srgbClr val="0087E6">
                  <a:alpha val="25000"/>
                </a:srgbClr>
              </a:gs>
              <a:gs pos="100000">
                <a:srgbClr val="005CBF">
                  <a:alpha val="25999"/>
                </a:srgbClr>
              </a:gs>
            </a:gsLst>
            <a:lin ang="2700000" scaled="1"/>
            <a:tileRect/>
          </a:gradFill>
          <a:ln w="9525">
            <a:noFill/>
            <a:miter lim="800000"/>
            <a:headEnd/>
            <a:tailEnd/>
          </a:ln>
          <a:effectLst/>
        </p:spPr>
        <p:txBody>
          <a:bodyPr wrap="none" anchor="ctr"/>
          <a:lstStyle/>
          <a:p>
            <a:pPr>
              <a:defRPr/>
            </a:pPr>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68760"/>
            <a:ext cx="7772400" cy="4032448"/>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ru-RU" sz="4000" b="0" dirty="0">
                <a:solidFill>
                  <a:schemeClr val="tx1"/>
                </a:solidFill>
                <a:effectLst/>
              </a:rPr>
              <a:t>№1 </a:t>
            </a:r>
            <a:r>
              <a:rPr lang="kk-KZ" sz="4000" b="0" dirty="0" smtClean="0">
                <a:solidFill>
                  <a:schemeClr val="tx1"/>
                </a:solidFill>
                <a:effectLst/>
              </a:rPr>
              <a:t>дәріске презентация. </a:t>
            </a:r>
            <a:r>
              <a:rPr lang="kk-KZ" sz="4000" b="0" dirty="0">
                <a:solidFill>
                  <a:schemeClr val="tx1"/>
                </a:solidFill>
                <a:effectLst/>
              </a:rPr>
              <a:t>Ғылым тілі. Мамандану тілі. Негізгі ұғымдар. Мәні, ерекшелігі.</a:t>
            </a:r>
            <a:r>
              <a:rPr lang="ru-RU" sz="4000" dirty="0">
                <a:solidFill>
                  <a:schemeClr val="tx1"/>
                </a:solidFill>
                <a:effectLst/>
              </a:rPr>
              <a:t/>
            </a:r>
            <a:br>
              <a:rPr lang="ru-RU" sz="4000" dirty="0">
                <a:solidFill>
                  <a:schemeClr val="tx1"/>
                </a:solidFill>
                <a:effectLst/>
              </a:rPr>
            </a:br>
            <a:endParaRPr lang="kk-KZ" sz="4000" cap="all" dirty="0">
              <a:ln w="0"/>
              <a:solidFill>
                <a:schemeClr val="tx1"/>
              </a:solidFill>
              <a:effectLst>
                <a:reflection blurRad="12700" stA="50000" endPos="50000" dist="5000" dir="5400000" sy="-100000" rotWithShape="0"/>
              </a:effectLst>
              <a:latin typeface="Times New Roman" pitchFamily="18" charset="0"/>
              <a:cs typeface="Times New Roman" pitchFamily="18" charset="0"/>
            </a:endParaRPr>
          </a:p>
        </p:txBody>
      </p:sp>
    </p:spTree>
    <p:extLst>
      <p:ext uri="{BB962C8B-B14F-4D97-AF65-F5344CB8AC3E}">
        <p14:creationId xmlns:p14="http://schemas.microsoft.com/office/powerpoint/2010/main" val="238528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692695"/>
            <a:ext cx="8147248" cy="4896545"/>
          </a:xfrm>
        </p:spPr>
        <p:txBody>
          <a:bodyPr>
            <a:normAutofit/>
          </a:bodyPr>
          <a:lstStyle/>
          <a:p>
            <a:pPr marL="0" indent="0" algn="just">
              <a:buNone/>
            </a:pPr>
            <a:r>
              <a:rPr lang="kk-KZ" b="1" dirty="0" smtClean="0"/>
              <a:t>      Ғылым</a:t>
            </a:r>
            <a:r>
              <a:rPr lang="kk-KZ" dirty="0" smtClean="0"/>
              <a:t> </a:t>
            </a:r>
            <a:r>
              <a:rPr lang="kk-KZ" b="1" dirty="0"/>
              <a:t>тілі</a:t>
            </a:r>
            <a:r>
              <a:rPr lang="kk-KZ" dirty="0"/>
              <a:t> – </a:t>
            </a:r>
            <a:r>
              <a:rPr lang="kk-KZ" b="1" dirty="0"/>
              <a:t>ғылым</a:t>
            </a:r>
            <a:r>
              <a:rPr lang="kk-KZ" dirty="0"/>
              <a:t> негізде жасалатын өзіндік қалыптасу принциптері бар, стильдік өңі ерекше әдеби </a:t>
            </a:r>
            <a:r>
              <a:rPr lang="kk-KZ" b="1" dirty="0"/>
              <a:t>тілдің</a:t>
            </a:r>
            <a:r>
              <a:rPr lang="kk-KZ" dirty="0"/>
              <a:t> </a:t>
            </a:r>
            <a:r>
              <a:rPr lang="kk-KZ" b="1" dirty="0"/>
              <a:t>ғылымға</a:t>
            </a:r>
            <a:r>
              <a:rPr lang="kk-KZ" dirty="0"/>
              <a:t> қызмет ететін бір тармағы. Адам, қоғам, табиғат жөнінде ақиқат ақпарат беретін, шындықты баяндайтын ғылыми мәтін. </a:t>
            </a:r>
            <a:r>
              <a:rPr lang="kk-KZ" dirty="0" smtClean="0"/>
              <a:t>     </a:t>
            </a:r>
            <a:r>
              <a:rPr lang="kk-KZ" b="1" dirty="0" smtClean="0"/>
              <a:t>Ғылым</a:t>
            </a:r>
            <a:r>
              <a:rPr lang="kk-KZ" dirty="0" smtClean="0"/>
              <a:t> </a:t>
            </a:r>
            <a:r>
              <a:rPr lang="kk-KZ" b="1" dirty="0"/>
              <a:t>тілі</a:t>
            </a:r>
            <a:r>
              <a:rPr lang="kk-KZ" dirty="0"/>
              <a:t> көптеген ғылыми зерттеулерде ғылыми стильмен теңестіріледі. </a:t>
            </a:r>
            <a:r>
              <a:rPr lang="kk-KZ" b="1" dirty="0"/>
              <a:t>Ғылым</a:t>
            </a:r>
            <a:r>
              <a:rPr lang="kk-KZ" dirty="0"/>
              <a:t> </a:t>
            </a:r>
            <a:r>
              <a:rPr lang="kk-KZ" b="1" dirty="0"/>
              <a:t>тілі</a:t>
            </a:r>
            <a:r>
              <a:rPr lang="kk-KZ" dirty="0"/>
              <a:t> жазумен тікелей байланысты. Өйткені ғылыми стиль жазу арқылы танылады. </a:t>
            </a:r>
            <a:r>
              <a:rPr lang="kk-KZ" b="1" dirty="0"/>
              <a:t>Ғылым</a:t>
            </a:r>
            <a:r>
              <a:rPr lang="kk-KZ" dirty="0"/>
              <a:t> </a:t>
            </a:r>
            <a:r>
              <a:rPr lang="kk-KZ" b="1" dirty="0"/>
              <a:t>тілі</a:t>
            </a:r>
            <a:r>
              <a:rPr lang="kk-KZ" dirty="0"/>
              <a:t> әдеби </a:t>
            </a:r>
            <a:r>
              <a:rPr lang="kk-KZ" b="1" dirty="0"/>
              <a:t>тілдің</a:t>
            </a:r>
            <a:r>
              <a:rPr lang="kk-KZ" dirty="0"/>
              <a:t> бір тармағы болғандықтан оның пайда болуы мен қалыптасуы сол әдеби тілдің жасалуына тікелей қатысты.</a:t>
            </a:r>
            <a:endParaRPr lang="ru-RU" dirty="0"/>
          </a:p>
          <a:p>
            <a:pPr marL="0" indent="0" algn="just">
              <a:buNone/>
            </a:pPr>
            <a:endParaRPr lang="kk-KZ" dirty="0"/>
          </a:p>
        </p:txBody>
      </p:sp>
    </p:spTree>
    <p:extLst>
      <p:ext uri="{BB962C8B-B14F-4D97-AF65-F5344CB8AC3E}">
        <p14:creationId xmlns:p14="http://schemas.microsoft.com/office/powerpoint/2010/main" val="18227973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548680"/>
            <a:ext cx="8363272" cy="5577483"/>
          </a:xfrm>
        </p:spPr>
        <p:txBody>
          <a:bodyPr>
            <a:normAutofit lnSpcReduction="10000"/>
          </a:bodyPr>
          <a:lstStyle/>
          <a:p>
            <a:pPr marL="0" indent="0" algn="just">
              <a:buNone/>
            </a:pPr>
            <a:r>
              <a:rPr lang="kk-KZ" b="1" dirty="0"/>
              <a:t> </a:t>
            </a:r>
            <a:r>
              <a:rPr lang="kk-KZ" b="1" dirty="0" smtClean="0"/>
              <a:t>    Тілдің</a:t>
            </a:r>
            <a:r>
              <a:rPr lang="kk-KZ" dirty="0" smtClean="0"/>
              <a:t> </a:t>
            </a:r>
            <a:r>
              <a:rPr lang="kk-KZ" b="1" dirty="0"/>
              <a:t>ерекшелігі</a:t>
            </a:r>
            <a:r>
              <a:rPr lang="kk-KZ" dirty="0"/>
              <a:t> оның ең басты қызметі – қатынас құралы болуынан келіп туады. Қоғам мүшелерінің өзара пікір алысуы </a:t>
            </a:r>
            <a:r>
              <a:rPr lang="kk-KZ" b="1" dirty="0"/>
              <a:t>тіл</a:t>
            </a:r>
            <a:r>
              <a:rPr lang="kk-KZ" dirty="0"/>
              <a:t> арқылы іске асады. Адам өз ойын басқаларға тіл</a:t>
            </a:r>
            <a:r>
              <a:rPr lang="kk-KZ" b="1" dirty="0"/>
              <a:t> </a:t>
            </a:r>
            <a:r>
              <a:rPr lang="kk-KZ" dirty="0"/>
              <a:t>арқылы айтып, не жазып жеткізеді.Тыңдаушы да сөйлеушінің ойын </a:t>
            </a:r>
            <a:r>
              <a:rPr lang="kk-KZ" b="1" dirty="0"/>
              <a:t>тіл</a:t>
            </a:r>
            <a:r>
              <a:rPr lang="kk-KZ" dirty="0"/>
              <a:t> арқылы түсінеді. </a:t>
            </a:r>
            <a:endParaRPr lang="ru-RU" dirty="0"/>
          </a:p>
          <a:p>
            <a:pPr marL="0" indent="0" algn="just">
              <a:buNone/>
            </a:pPr>
            <a:r>
              <a:rPr lang="kk-KZ" dirty="0" smtClean="0"/>
              <a:t>       Ғылым </a:t>
            </a:r>
            <a:r>
              <a:rPr lang="kk-KZ" dirty="0"/>
              <a:t>тілі – кең мағыналы ұғым, ол бір ғана терминологиямен шектелмейді. Терминология ғылым тілінің негізінде бөлініп, өз алдына отау тіккен, енді қалыптасып келе жатқан сала. Сондықтан терминдердің қолданылуы, қалыптасуы, біріздендірілуі т.т. мəселелер əлі де зерттеліп, болашақта жалғасын таба бермек.</a:t>
            </a:r>
            <a:endParaRPr lang="ru-RU" dirty="0"/>
          </a:p>
          <a:p>
            <a:pPr marL="0" indent="0" algn="just">
              <a:buNone/>
            </a:pPr>
            <a:endParaRPr lang="kk-KZ" dirty="0"/>
          </a:p>
        </p:txBody>
      </p:sp>
    </p:spTree>
    <p:extLst>
      <p:ext uri="{BB962C8B-B14F-4D97-AF65-F5344CB8AC3E}">
        <p14:creationId xmlns:p14="http://schemas.microsoft.com/office/powerpoint/2010/main" val="680463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548680"/>
            <a:ext cx="8568952" cy="5256584"/>
          </a:xfrm>
        </p:spPr>
        <p:txBody>
          <a:bodyPr>
            <a:normAutofit fontScale="92500" lnSpcReduction="10000"/>
          </a:bodyPr>
          <a:lstStyle/>
          <a:p>
            <a:pPr marL="0" indent="0" algn="just">
              <a:buNone/>
            </a:pPr>
            <a:r>
              <a:rPr lang="kk-KZ" dirty="0" smtClean="0"/>
              <a:t>    Ө.Айтбайұлының </a:t>
            </a:r>
            <a:r>
              <a:rPr lang="kk-KZ" dirty="0"/>
              <a:t>ғылым тіліне берген анықтамасына назар аударайық: </a:t>
            </a:r>
            <a:r>
              <a:rPr lang="kk-KZ" i="1" dirty="0"/>
              <a:t>«Ғылым тілі – ғылыми негізде жасалатын өзіндік қалыптасу принциптері бар, стильдік өңі ерекше əдеби тілдің бір түрі. Ғылым тілі әдеби тілдің бір түрі. Мұны Ә.Қайдар мен Ө.Айтбаевтың келтірген пікірлерінен де аңғарамыз. Адам, қоғам, табиғат жөнінде ақиқат ақпарат беретін, шындықты баяндайтын ғылыми мəтін»</a:t>
            </a:r>
            <a:r>
              <a:rPr lang="kk-KZ" dirty="0"/>
              <a:t>. Сонымен бірге ғылым тілін дербес функционалды тіл ретінде қарастыратын көзқарастар бар. Орыс тілінің зерттеушісі  В.П.Даниленко ғылым тіліне үлкен дербестік беріліп, ол өзінің элементтерінің құрамы мен қызметі жағынан «жалпы əдеби тілдің ғана емес, жалпы ұлттық тілдің де аясынан шығады» деп санайды</a:t>
            </a:r>
          </a:p>
        </p:txBody>
      </p:sp>
    </p:spTree>
    <p:extLst>
      <p:ext uri="{BB962C8B-B14F-4D97-AF65-F5344CB8AC3E}">
        <p14:creationId xmlns:p14="http://schemas.microsoft.com/office/powerpoint/2010/main" val="231411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8363272" cy="5649491"/>
          </a:xfrm>
        </p:spPr>
        <p:txBody>
          <a:bodyPr>
            <a:normAutofit fontScale="85000" lnSpcReduction="20000"/>
          </a:bodyPr>
          <a:lstStyle/>
          <a:p>
            <a:pPr marL="0" indent="0" algn="just">
              <a:buNone/>
            </a:pPr>
            <a:r>
              <a:rPr lang="kk-KZ" dirty="0" smtClean="0"/>
              <a:t>      Ғылым </a:t>
            </a:r>
            <a:r>
              <a:rPr lang="kk-KZ" dirty="0"/>
              <a:t>тілін түсінуде (немесе түсіндіруде), ілгеріде де ескертілгендей, тілдің қызметін ғана емес, ғылым саласындағы адамның іс-əрекетін де көрсеткен. Жалпы алғанда, ғылымның мəні шындық болмысты танудың ерекше үдерісін бейнелеуден көрінеді. Сол мақсатта тілдің коммуникативтік бағытталуы жүзеге асады. Тілдік құралдар негізінде қоршаған шындықтың құбылыстары мен үдерістері, олардың түрлі қасиеттері мен белгілері, өзара қатынастары мен байланыстары тілдік тұрғыдан тіркеледі. Бұл ғылыми тілдің лингвистикалық зерттеудің нысаны екендігін айқындайды, сонымен бірге ғылым тілінің шындық болмысты танудағы қызметін белгілейді. Ол қызмет тілдің ғылыми білімді жинақтау, сақтау, тарату əрекеттерімен тығыз байланысты болып келеді жəне мынадай түрлерде көрінеді: 1) когнитивтік (ойлау); 2) аккумулятивтік (білімнің қорлануы); 3) коммуникативтік (мамандардың қарым-қатынасы, жаңа білім алу мен қалыптастыру).</a:t>
            </a:r>
            <a:endParaRPr lang="ru-RU" dirty="0"/>
          </a:p>
          <a:p>
            <a:pPr marL="0" indent="0" algn="just">
              <a:buNone/>
            </a:pPr>
            <a:endParaRPr lang="kk-KZ" dirty="0">
              <a:latin typeface="+mj-lt"/>
            </a:endParaRPr>
          </a:p>
        </p:txBody>
      </p:sp>
    </p:spTree>
    <p:extLst>
      <p:ext uri="{BB962C8B-B14F-4D97-AF65-F5344CB8AC3E}">
        <p14:creationId xmlns:p14="http://schemas.microsoft.com/office/powerpoint/2010/main" val="96032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579296" cy="5649491"/>
          </a:xfrm>
        </p:spPr>
        <p:txBody>
          <a:bodyPr>
            <a:normAutofit/>
          </a:bodyPr>
          <a:lstStyle/>
          <a:p>
            <a:pPr marL="0" indent="0" algn="just">
              <a:buNone/>
            </a:pPr>
            <a:r>
              <a:rPr lang="kk-KZ" dirty="0" smtClean="0"/>
              <a:t>      Мəселеге </a:t>
            </a:r>
            <a:r>
              <a:rPr lang="kk-KZ" dirty="0"/>
              <a:t>осы тұрғыдан келгенде, ғылым тілі – қарым-қатынастың ғылыми аясында жасалатын лексика-грамматикалық жүйесі бар тұтас құрылым. «Ғылым тілі» ұғымының кең болатын себебі, ол ғылыми стильді танытатын тілдік құралдарды ғана емес, ғылыми ая (сфера) қатынасындағы барлық функционалдық-стильдік белгілерді, түрлерді қамтиды. «Ғылым тілі» ұғымы – ғылыми стильдің ядросы мен шеткері аймағын құрайтын таңбалық бірліктердің, қолданыстардың грамматикалық жəне семантикалық құралдарының тұтас жүйесі.</a:t>
            </a:r>
            <a:endParaRPr lang="ru-RU" dirty="0"/>
          </a:p>
          <a:p>
            <a:pPr algn="just"/>
            <a:endParaRPr lang="kk-KZ" dirty="0"/>
          </a:p>
        </p:txBody>
      </p:sp>
    </p:spTree>
    <p:extLst>
      <p:ext uri="{BB962C8B-B14F-4D97-AF65-F5344CB8AC3E}">
        <p14:creationId xmlns:p14="http://schemas.microsoft.com/office/powerpoint/2010/main" val="3564957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260648"/>
            <a:ext cx="8291264" cy="5865515"/>
          </a:xfrm>
        </p:spPr>
        <p:txBody>
          <a:bodyPr>
            <a:normAutofit fontScale="85000" lnSpcReduction="10000"/>
          </a:bodyPr>
          <a:lstStyle/>
          <a:p>
            <a:pPr marL="0" indent="0" algn="just">
              <a:buNone/>
            </a:pPr>
            <a:r>
              <a:rPr lang="kk-KZ" dirty="0" smtClean="0"/>
              <a:t>         </a:t>
            </a:r>
            <a:r>
              <a:rPr lang="kk-KZ" b="1" dirty="0" smtClean="0">
                <a:solidFill>
                  <a:srgbClr val="0070C0"/>
                </a:solidFill>
              </a:rPr>
              <a:t>Ғылым </a:t>
            </a:r>
            <a:r>
              <a:rPr lang="kk-KZ" b="1" dirty="0">
                <a:solidFill>
                  <a:srgbClr val="0070C0"/>
                </a:solidFill>
              </a:rPr>
              <a:t>тілінің өркендеуі ХХ ғасырдың бас шенінен өзгеше сипат алды</a:t>
            </a:r>
            <a:r>
              <a:rPr lang="kk-KZ" b="1" dirty="0" smtClean="0">
                <a:solidFill>
                  <a:srgbClr val="0070C0"/>
                </a:solidFill>
              </a:rPr>
              <a:t>.</a:t>
            </a:r>
          </a:p>
          <a:p>
            <a:pPr marL="0" indent="0" algn="just">
              <a:buNone/>
            </a:pPr>
            <a:r>
              <a:rPr lang="kk-KZ" sz="1900" dirty="0" smtClean="0"/>
              <a:t>     </a:t>
            </a:r>
            <a:r>
              <a:rPr lang="kk-KZ" dirty="0" smtClean="0"/>
              <a:t>20–30-шы </a:t>
            </a:r>
            <a:r>
              <a:rPr lang="kk-KZ" dirty="0"/>
              <a:t>жылдары қазақша </a:t>
            </a:r>
            <a:r>
              <a:rPr lang="kk-KZ" i="1" dirty="0"/>
              <a:t>ғылым тілін</a:t>
            </a:r>
            <a:r>
              <a:rPr lang="kk-KZ" dirty="0"/>
              <a:t> қалыптастыруда қазақ зиялыларының аса көрнекті өкілдері – Ə.Бөкейханов, А.Байтұрсынов, Х.Досмұхамедов, М.Жұмабаев, М.Дулатов, Е.Омаров, Ж.Аймауытов, С.Сейфуллин, Қ.Кемеңгеров, Б.Майлин, Х.Басымов, Н.Төреқұлов, Т.Шонанов, Ə.Ермеков, С.Қожанов, Қ.Жұбанов, тағы басқалар – білім беру мен ғылымды ана тілінде дамытудың негізін қалады. Олар ғылымның əр саласында заман талабына сай өз мамандары жоқ кезде əрі аудармашы, əрі ғалым, əрі жазушы, əрі сыншы болып еңбектер жазды. Кейіннен, яғни 1920–30-шы жылдары, бұл еңбектерде қолданылған терминдер арқылы жоғары оқу орындарына арналған оқулықтар, ғылыми-техникалық əдебиеттер көп таралыммен қазақ тілінде басылып шықты.</a:t>
            </a:r>
            <a:endParaRPr lang="ru-RU" dirty="0"/>
          </a:p>
          <a:p>
            <a:pPr marL="0" indent="0" algn="just">
              <a:buNone/>
            </a:pPr>
            <a:r>
              <a:rPr lang="kk-KZ" sz="1800" dirty="0" smtClean="0"/>
              <a:t>     </a:t>
            </a:r>
            <a:endParaRPr lang="kk-KZ" dirty="0"/>
          </a:p>
        </p:txBody>
      </p:sp>
    </p:spTree>
    <p:extLst>
      <p:ext uri="{BB962C8B-B14F-4D97-AF65-F5344CB8AC3E}">
        <p14:creationId xmlns:p14="http://schemas.microsoft.com/office/powerpoint/2010/main" val="379277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363272" cy="5865515"/>
          </a:xfrm>
        </p:spPr>
        <p:txBody>
          <a:bodyPr>
            <a:normAutofit/>
          </a:bodyPr>
          <a:lstStyle/>
          <a:p>
            <a:pPr marL="0" indent="0" algn="just">
              <a:buNone/>
            </a:pPr>
            <a:r>
              <a:rPr lang="kk-KZ" sz="2000" dirty="0" smtClean="0"/>
              <a:t>      </a:t>
            </a:r>
            <a:r>
              <a:rPr lang="kk-KZ" sz="2400" dirty="0" smtClean="0"/>
              <a:t>Мəселен</a:t>
            </a:r>
            <a:r>
              <a:rPr lang="kk-KZ" sz="2400" dirty="0"/>
              <a:t>, А.Байтұрсыновтың 1912–1928-ші жылдардағы жарық көрген əліппелері, оқулықтары, жазу, емле, терминология мəселелері туралы жазылған сыни мақалалары, М.Дулатовтың «Есеп құралы» (1918–1925), М.Жұмабаевтың «Педагогикасы» («Балаға тірбие беру жолдары)» (1922, 1923), Ж.Аймауытовтың «Тəрбие жетекшісі» (1924), «Психологиясы» (1926), «Жан жүйесі жəне өнер таңдауы» (1926), Е.Омаровтың «Пішіндемесі» (1924, 1928), «Физикасы» (1930), Х.Досмұхамедовтың «Жануарлары» (1922), «Табиғаттануы» (1922), «Адамның тəн тірлігі» (1927), Қ.Кемеңгеровтың «Оқу құралы» (1928), «Қазақша-орысша тілмашы» (1927), С.Қожановтың «Есептану құралы» (1924), Ə.Ермековтің «Ұлы математика курсы» (1935), тағы басқа көптеген еңбектерді атауға болады</a:t>
            </a:r>
            <a:r>
              <a:rPr lang="kk-KZ" sz="2400" dirty="0" smtClean="0"/>
              <a:t>.</a:t>
            </a:r>
            <a:r>
              <a:rPr lang="kk-KZ" sz="2400" dirty="0"/>
              <a:t> </a:t>
            </a:r>
            <a:endParaRPr lang="kk-KZ" sz="2400" dirty="0" smtClean="0"/>
          </a:p>
          <a:p>
            <a:pPr marL="0" indent="0" algn="just">
              <a:buNone/>
            </a:pPr>
            <a:r>
              <a:rPr lang="kk-KZ" sz="2400" dirty="0"/>
              <a:t> </a:t>
            </a:r>
            <a:r>
              <a:rPr lang="kk-KZ" sz="2400" dirty="0" smtClean="0"/>
              <a:t>    </a:t>
            </a:r>
            <a:endParaRPr lang="kk-KZ" dirty="0"/>
          </a:p>
        </p:txBody>
      </p:sp>
    </p:spTree>
    <p:extLst>
      <p:ext uri="{BB962C8B-B14F-4D97-AF65-F5344CB8AC3E}">
        <p14:creationId xmlns:p14="http://schemas.microsoft.com/office/powerpoint/2010/main" val="420496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endParaRPr lang="ru-RU" dirty="0"/>
          </a:p>
        </p:txBody>
      </p:sp>
      <p:sp>
        <p:nvSpPr>
          <p:cNvPr id="3" name="Объект 2"/>
          <p:cNvSpPr>
            <a:spLocks noGrp="1"/>
          </p:cNvSpPr>
          <p:nvPr>
            <p:ph idx="1"/>
          </p:nvPr>
        </p:nvSpPr>
        <p:spPr>
          <a:xfrm>
            <a:off x="457200" y="692696"/>
            <a:ext cx="8229600" cy="5433467"/>
          </a:xfrm>
        </p:spPr>
        <p:txBody>
          <a:bodyPr>
            <a:normAutofit fontScale="92500" lnSpcReduction="10000"/>
          </a:bodyPr>
          <a:lstStyle/>
          <a:p>
            <a:pPr marL="0" indent="0" algn="just">
              <a:buNone/>
            </a:pPr>
            <a:r>
              <a:rPr lang="kk-KZ" dirty="0"/>
              <a:t> </a:t>
            </a:r>
            <a:r>
              <a:rPr lang="kk-KZ" dirty="0" smtClean="0"/>
              <a:t>    </a:t>
            </a:r>
            <a:r>
              <a:rPr lang="kk-KZ" sz="2600" dirty="0" smtClean="0"/>
              <a:t>Демек</a:t>
            </a:r>
            <a:r>
              <a:rPr lang="kk-KZ" sz="2600" dirty="0"/>
              <a:t>, </a:t>
            </a:r>
            <a:r>
              <a:rPr lang="kk-KZ" sz="2600" b="1" i="1" dirty="0"/>
              <a:t>ғылым тілін</a:t>
            </a:r>
            <a:r>
              <a:rPr lang="kk-KZ" sz="2600" b="1" dirty="0"/>
              <a:t> </a:t>
            </a:r>
            <a:r>
              <a:rPr lang="kk-KZ" sz="2600" dirty="0"/>
              <a:t>дамытуда жеке тұлғалардың, мəдениет қайраткерлерінің орны ерекше болды. Олардың түрлі ғылым салалары бойынша жазған еңбектері қоғам тарапынан үлкен ілтипатпен қабылданды. Осы орайда Ахмет Байтұрсыновтың есімі айрықша аталады.</a:t>
            </a:r>
            <a:endParaRPr lang="ru-RU" sz="2600" dirty="0"/>
          </a:p>
          <a:p>
            <a:pPr marL="0" indent="0" algn="just">
              <a:buNone/>
            </a:pPr>
            <a:r>
              <a:rPr lang="kk-KZ" sz="2600" dirty="0" smtClean="0"/>
              <a:t>      А.Байтұрсыновтың </a:t>
            </a:r>
            <a:r>
              <a:rPr lang="kk-KZ" sz="2600" dirty="0"/>
              <a:t>қазақ ғылымына сіңірген еңбегі оның ізбасарлары тұрғысынан төмендегідей бағаланады: «Ахаң бірсыпыра ғылым түрін қазақ тілінде дамытты, əсіресе қазақ тіл білімін дамытып, оны қазақ тілінде сипаттады</a:t>
            </a:r>
            <a:r>
              <a:rPr lang="kk-KZ" sz="2600" dirty="0" smtClean="0"/>
              <a:t>.</a:t>
            </a:r>
            <a:r>
              <a:rPr lang="ru-RU" sz="2600" dirty="0"/>
              <a:t> </a:t>
            </a:r>
            <a:endParaRPr lang="ru-RU" sz="2600" dirty="0" smtClean="0"/>
          </a:p>
          <a:p>
            <a:pPr marL="0" indent="0" algn="just">
              <a:buNone/>
            </a:pPr>
            <a:r>
              <a:rPr lang="kk-KZ" sz="2600" dirty="0" smtClean="0"/>
              <a:t>     «</a:t>
            </a:r>
            <a:r>
              <a:rPr lang="kk-KZ" sz="2600" dirty="0"/>
              <a:t>Тіл – құрал», «Тіл жұмсар», «Əліп-би», «Оқу құралы», «Баяншы» сияқты оқулықтар шығарып, ғылыми-педагогикалық, проблемалық мақалалар жариялау арқылы ол қазақ тілін </a:t>
            </a:r>
            <a:r>
              <a:rPr lang="kk-KZ" sz="2600" i="1" dirty="0"/>
              <a:t>ғылым тіліне</a:t>
            </a:r>
            <a:r>
              <a:rPr lang="kk-KZ" sz="2600" dirty="0"/>
              <a:t> айналдырды. Ғылым – Ахмет Байтұрсыновтың қазақ тілін іске қосқан тағы бір, төртінші, саласы».</a:t>
            </a:r>
            <a:endParaRPr lang="ru-RU" sz="2600" dirty="0"/>
          </a:p>
          <a:p>
            <a:pPr marL="0" indent="0">
              <a:buNone/>
            </a:pPr>
            <a:endParaRPr lang="ru-RU" dirty="0"/>
          </a:p>
        </p:txBody>
      </p:sp>
    </p:spTree>
    <p:extLst>
      <p:ext uri="{BB962C8B-B14F-4D97-AF65-F5344CB8AC3E}">
        <p14:creationId xmlns:p14="http://schemas.microsoft.com/office/powerpoint/2010/main" val="2478252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kk-KZ" dirty="0"/>
          </a:p>
        </p:txBody>
      </p:sp>
      <p:sp>
        <p:nvSpPr>
          <p:cNvPr id="3" name="Объект 2"/>
          <p:cNvSpPr>
            <a:spLocks noGrp="1"/>
          </p:cNvSpPr>
          <p:nvPr>
            <p:ph idx="1"/>
          </p:nvPr>
        </p:nvSpPr>
        <p:spPr>
          <a:xfrm>
            <a:off x="457200" y="548680"/>
            <a:ext cx="8229600" cy="5577483"/>
          </a:xfrm>
        </p:spPr>
        <p:txBody>
          <a:bodyPr>
            <a:normAutofit fontScale="92500" lnSpcReduction="20000"/>
          </a:bodyPr>
          <a:lstStyle/>
          <a:p>
            <a:pPr marL="0" indent="0" algn="just">
              <a:buNone/>
            </a:pPr>
            <a:r>
              <a:rPr lang="kk-KZ" sz="2400" dirty="0" smtClean="0"/>
              <a:t>       Қазіргі </a:t>
            </a:r>
            <a:r>
              <a:rPr lang="kk-KZ" sz="2400" dirty="0"/>
              <a:t>кезде ғылым саласын қазақ тілінде өркендетуге үлкен мəн беріліп отыр. Бұл қазақ тілінің ғылыми аяда қолданылуы жаңа қарқын алып, жандана бастауына өз ықпалын тигізді. Қазақ тіліндегі </a:t>
            </a:r>
            <a:r>
              <a:rPr lang="kk-KZ" sz="2400" i="1" dirty="0"/>
              <a:t>ғылыми-техникалық</a:t>
            </a:r>
            <a:r>
              <a:rPr lang="kk-KZ" sz="2400" dirty="0"/>
              <a:t> əлеует – Қазастан ғылымының құрамдас бір бөлігі. Түрлі салалардағы жарияланып жатқан ғылыми, оқу-ғылыми еңбектер қазақ тілінің ғылым тілі ретіндегі  мүмкіншілігін танытатын тілдік көрсеткіштер жəне олардың тілін лингвистикалық тұрғыдан қарастыруға негіз болады.</a:t>
            </a:r>
            <a:endParaRPr lang="ru-RU" sz="2400" dirty="0"/>
          </a:p>
          <a:p>
            <a:pPr marL="0" indent="0" algn="just">
              <a:buNone/>
            </a:pPr>
            <a:r>
              <a:rPr lang="kk-KZ" sz="2400" i="1" dirty="0" smtClean="0"/>
              <a:t>        </a:t>
            </a:r>
            <a:r>
              <a:rPr lang="kk-KZ" sz="2400" b="1" i="1" dirty="0" smtClean="0"/>
              <a:t>Ғылым </a:t>
            </a:r>
            <a:r>
              <a:rPr lang="kk-KZ" sz="2400" b="1" i="1" dirty="0"/>
              <a:t>тілін зерттеу мен дамытуға байланысты мына мəселелерге назар аудару керек</a:t>
            </a:r>
            <a:r>
              <a:rPr lang="kk-KZ" sz="2400" i="1" dirty="0"/>
              <a:t>.</a:t>
            </a:r>
            <a:r>
              <a:rPr lang="kk-KZ" sz="2400" dirty="0"/>
              <a:t> Ол ғылыми ойлау, оның қыр-сырын анықтау, бүгінгі тіл білімінің жетістіктерін ғылым тілін зерттеуде пайдалану жəне ғылым саласында тілді қолдану мəдениетін жетілдіру мəселелері. Ғылыми мəтін мамандандырылған ақпарат беру қабылдау жағынан коммуникацияның өзге түрінен ерекше. </a:t>
            </a:r>
            <a:r>
              <a:rPr lang="kk-KZ" sz="2400" b="1" i="1" dirty="0"/>
              <a:t>Ғылыми тілге тəн мынадай белгілер болады: </a:t>
            </a:r>
            <a:r>
              <a:rPr lang="kk-KZ" sz="2400" i="1" dirty="0"/>
              <a:t>ғылыми мəтінде сөз желісі логикалық жүйеге бағынады, өзара бірімен бірі байланысты арнаулы ақпараттар баяндалады, сөз сипаттау түрінде болып, дəлдікке ерекше мəн беріледі.</a:t>
            </a:r>
            <a:endParaRPr lang="ru-RU" sz="2400" dirty="0"/>
          </a:p>
          <a:p>
            <a:pPr algn="just"/>
            <a:endParaRPr lang="kk-KZ" sz="2400" dirty="0"/>
          </a:p>
        </p:txBody>
      </p:sp>
    </p:spTree>
    <p:extLst>
      <p:ext uri="{BB962C8B-B14F-4D97-AF65-F5344CB8AC3E}">
        <p14:creationId xmlns:p14="http://schemas.microsoft.com/office/powerpoint/2010/main" val="1364727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715200" cy="778098"/>
          </a:xfrm>
        </p:spPr>
        <p:txBody>
          <a:bodyPr>
            <a:normAutofit fontScale="90000"/>
          </a:bodyPr>
          <a:lstStyle/>
          <a:p>
            <a:r>
              <a:rPr lang="kk-KZ" dirty="0" smtClean="0">
                <a:effectLst/>
              </a:rPr>
              <a:t/>
            </a:r>
            <a:br>
              <a:rPr lang="kk-KZ" dirty="0" smtClean="0">
                <a:effectLst/>
              </a:rPr>
            </a:br>
            <a:r>
              <a:rPr lang="kk-KZ" dirty="0" smtClean="0">
                <a:solidFill>
                  <a:schemeClr val="tx1"/>
                </a:solidFill>
                <a:effectLst/>
              </a:rPr>
              <a:t>Мамандық </a:t>
            </a:r>
            <a:r>
              <a:rPr lang="kk-KZ" dirty="0">
                <a:solidFill>
                  <a:schemeClr val="tx1"/>
                </a:solidFill>
                <a:effectLst/>
              </a:rPr>
              <a:t>тілі</a:t>
            </a:r>
            <a:r>
              <a:rPr lang="ru-RU" dirty="0">
                <a:solidFill>
                  <a:schemeClr val="tx1"/>
                </a:solidFill>
                <a:effectLst/>
              </a:rPr>
              <a:t/>
            </a:r>
            <a:br>
              <a:rPr lang="ru-RU" dirty="0">
                <a:solidFill>
                  <a:schemeClr val="tx1"/>
                </a:solidFill>
                <a:effectLst/>
              </a:rPr>
            </a:br>
            <a:endParaRPr lang="kk-KZ" b="0" dirty="0">
              <a:solidFill>
                <a:schemeClr val="tx1"/>
              </a:solidFill>
            </a:endParaRPr>
          </a:p>
        </p:txBody>
      </p:sp>
      <p:sp>
        <p:nvSpPr>
          <p:cNvPr id="3" name="Объект 2"/>
          <p:cNvSpPr>
            <a:spLocks noGrp="1"/>
          </p:cNvSpPr>
          <p:nvPr>
            <p:ph idx="1"/>
          </p:nvPr>
        </p:nvSpPr>
        <p:spPr>
          <a:xfrm>
            <a:off x="1043608" y="1556793"/>
            <a:ext cx="7643192" cy="2016224"/>
          </a:xfrm>
        </p:spPr>
        <p:txBody>
          <a:bodyPr>
            <a:normAutofit fontScale="70000" lnSpcReduction="20000"/>
          </a:bodyPr>
          <a:lstStyle/>
          <a:p>
            <a:pPr marL="0" indent="0" algn="just">
              <a:buNone/>
            </a:pPr>
            <a:r>
              <a:rPr lang="kk-KZ" b="1" dirty="0" smtClean="0"/>
              <a:t>        </a:t>
            </a:r>
            <a:r>
              <a:rPr lang="kk-KZ" sz="5200" b="1" dirty="0" smtClean="0"/>
              <a:t>Мамандық </a:t>
            </a:r>
            <a:r>
              <a:rPr lang="kk-KZ" sz="5200" b="1" dirty="0"/>
              <a:t>тілі </a:t>
            </a:r>
            <a:r>
              <a:rPr lang="kk-KZ" sz="5200" dirty="0"/>
              <a:t>– мамандықпен шектелген қарым-қатынас саласында қолданылатын барлық тілдік құралдардың жиынтығы.</a:t>
            </a:r>
            <a:endParaRPr lang="ru-RU" sz="5200" dirty="0"/>
          </a:p>
          <a:p>
            <a:endParaRPr lang="kk-KZ" dirty="0"/>
          </a:p>
        </p:txBody>
      </p:sp>
    </p:spTree>
    <p:extLst>
      <p:ext uri="{BB962C8B-B14F-4D97-AF65-F5344CB8AC3E}">
        <p14:creationId xmlns:p14="http://schemas.microsoft.com/office/powerpoint/2010/main" val="3874444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endParaRPr lang="ru-RU" dirty="0"/>
          </a:p>
        </p:txBody>
      </p:sp>
      <p:sp>
        <p:nvSpPr>
          <p:cNvPr id="3" name="Объект 2"/>
          <p:cNvSpPr>
            <a:spLocks noGrp="1"/>
          </p:cNvSpPr>
          <p:nvPr>
            <p:ph idx="1"/>
          </p:nvPr>
        </p:nvSpPr>
        <p:spPr>
          <a:xfrm>
            <a:off x="457200" y="1196752"/>
            <a:ext cx="8229600" cy="4248471"/>
          </a:xfrm>
        </p:spPr>
        <p:txBody>
          <a:bodyPr>
            <a:normAutofit fontScale="92500" lnSpcReduction="20000"/>
          </a:bodyPr>
          <a:lstStyle/>
          <a:p>
            <a:pPr marL="0" indent="0" algn="just">
              <a:buNone/>
            </a:pPr>
            <a:r>
              <a:rPr lang="kk-KZ" b="1" dirty="0" smtClean="0"/>
              <a:t>	</a:t>
            </a:r>
            <a:r>
              <a:rPr lang="kk-KZ" sz="3900" b="1" dirty="0" smtClean="0"/>
              <a:t>Мамандық </a:t>
            </a:r>
            <a:r>
              <a:rPr lang="kk-KZ" sz="3900" b="1" dirty="0"/>
              <a:t>тілін қолданудың негізгі мақсаты</a:t>
            </a:r>
            <a:r>
              <a:rPr lang="kk-KZ" sz="3900" dirty="0"/>
              <a:t> – белгілі бір салада жұмыс істейтін адамдардың өзара түсіністігін қамтамасыз ету. Кәсіби қарым-қатынас саласының тілі жазбаша болсын, ауызша болсын, диалогтік түрде беріледі, өйткені кәсіби сала әрқашан проблеманы, нақты мәселені немесе фактіні талқылауды қамтиды.</a:t>
            </a:r>
            <a:endParaRPr lang="ru-RU" sz="3900" dirty="0"/>
          </a:p>
          <a:p>
            <a:pPr marL="0" indent="0">
              <a:buNone/>
            </a:pPr>
            <a:endParaRPr lang="ru-RU" dirty="0"/>
          </a:p>
        </p:txBody>
      </p:sp>
    </p:spTree>
    <p:extLst>
      <p:ext uri="{BB962C8B-B14F-4D97-AF65-F5344CB8AC3E}">
        <p14:creationId xmlns:p14="http://schemas.microsoft.com/office/powerpoint/2010/main" val="1534047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normAutofit fontScale="90000"/>
          </a:bodyPr>
          <a:lstStyle/>
          <a:p>
            <a:r>
              <a:rPr lang="kk-KZ" sz="2700" dirty="0" smtClean="0"/>
              <a:t/>
            </a:r>
            <a:br>
              <a:rPr lang="kk-KZ" sz="2700" dirty="0" smtClean="0"/>
            </a:br>
            <a:r>
              <a:rPr lang="kk-KZ" sz="2700" dirty="0">
                <a:solidFill>
                  <a:schemeClr val="tx1"/>
                </a:solidFill>
              </a:rPr>
              <a:t/>
            </a:r>
            <a:br>
              <a:rPr lang="kk-KZ" sz="2700" dirty="0">
                <a:solidFill>
                  <a:schemeClr val="tx1"/>
                </a:solidFill>
              </a:rPr>
            </a:br>
            <a:r>
              <a:rPr lang="kk-KZ" sz="4000" dirty="0" smtClean="0">
                <a:solidFill>
                  <a:schemeClr val="tx1"/>
                </a:solidFill>
              </a:rPr>
              <a:t>Мамандану </a:t>
            </a:r>
            <a:r>
              <a:rPr lang="kk-KZ" sz="4000" dirty="0">
                <a:solidFill>
                  <a:schemeClr val="tx1"/>
                </a:solidFill>
              </a:rPr>
              <a:t>тілінің бірнеше ерекшеліктері бар:</a:t>
            </a:r>
            <a:r>
              <a:rPr lang="ru-RU" dirty="0"/>
              <a:t/>
            </a:r>
            <a:br>
              <a:rPr lang="ru-RU" dirty="0"/>
            </a:br>
            <a:endParaRPr lang="ru-RU" dirty="0"/>
          </a:p>
        </p:txBody>
      </p:sp>
      <p:sp>
        <p:nvSpPr>
          <p:cNvPr id="3" name="Объект 2"/>
          <p:cNvSpPr>
            <a:spLocks noGrp="1"/>
          </p:cNvSpPr>
          <p:nvPr>
            <p:ph idx="1"/>
          </p:nvPr>
        </p:nvSpPr>
        <p:spPr>
          <a:xfrm>
            <a:off x="457200" y="1412776"/>
            <a:ext cx="8229600" cy="4713387"/>
          </a:xfrm>
        </p:spPr>
        <p:txBody>
          <a:bodyPr>
            <a:normAutofit fontScale="92500"/>
          </a:bodyPr>
          <a:lstStyle/>
          <a:p>
            <a:pPr marL="0" indent="0">
              <a:buNone/>
            </a:pPr>
            <a:endParaRPr lang="kk-KZ" dirty="0" smtClean="0"/>
          </a:p>
          <a:p>
            <a:pPr marL="0" indent="0">
              <a:buNone/>
            </a:pPr>
            <a:r>
              <a:rPr lang="kk-KZ" sz="4400" dirty="0" smtClean="0"/>
              <a:t>- </a:t>
            </a:r>
            <a:r>
              <a:rPr lang="kk-KZ" sz="4400" dirty="0"/>
              <a:t>шындықты бейнелеу және білімді сақтау (эпистемикалық функция)</a:t>
            </a:r>
            <a:endParaRPr lang="ru-RU" sz="4400" dirty="0"/>
          </a:p>
          <a:p>
            <a:pPr marL="0" indent="0">
              <a:buNone/>
            </a:pPr>
            <a:r>
              <a:rPr lang="kk-KZ" sz="4400" dirty="0"/>
              <a:t>- жаңа білімді меңгеру (танымдық қызмет);</a:t>
            </a:r>
            <a:endParaRPr lang="ru-RU" sz="4400" dirty="0"/>
          </a:p>
          <a:p>
            <a:pPr marL="0" indent="0">
              <a:buNone/>
            </a:pPr>
            <a:r>
              <a:rPr lang="kk-KZ" sz="4400" dirty="0"/>
              <a:t>- арнайы ақпаратты </a:t>
            </a:r>
            <a:r>
              <a:rPr lang="kk-KZ" sz="4400" dirty="0" smtClean="0"/>
              <a:t>беру (коммуникативтік </a:t>
            </a:r>
            <a:r>
              <a:rPr lang="kk-KZ" sz="4400" dirty="0"/>
              <a:t>функция).</a:t>
            </a:r>
            <a:endParaRPr lang="ru-RU" sz="4400" dirty="0"/>
          </a:p>
          <a:p>
            <a:endParaRPr lang="ru-RU" dirty="0"/>
          </a:p>
        </p:txBody>
      </p:sp>
    </p:spTree>
    <p:extLst>
      <p:ext uri="{BB962C8B-B14F-4D97-AF65-F5344CB8AC3E}">
        <p14:creationId xmlns:p14="http://schemas.microsoft.com/office/powerpoint/2010/main" val="320633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solidFill>
                  <a:schemeClr val="tx1"/>
                </a:solidFill>
              </a:rPr>
              <a:t/>
            </a:r>
            <a:br>
              <a:rPr lang="kk-KZ" dirty="0" smtClean="0">
                <a:solidFill>
                  <a:schemeClr val="tx1"/>
                </a:solidFill>
              </a:rPr>
            </a:br>
            <a:r>
              <a:rPr lang="kk-KZ" dirty="0" smtClean="0">
                <a:solidFill>
                  <a:schemeClr val="tx1"/>
                </a:solidFill>
              </a:rPr>
              <a:t>Мамандық </a:t>
            </a:r>
            <a:r>
              <a:rPr lang="kk-KZ" dirty="0">
                <a:solidFill>
                  <a:schemeClr val="tx1"/>
                </a:solidFill>
              </a:rPr>
              <a:t>тілінің үлгілері (моделі):</a:t>
            </a:r>
            <a:r>
              <a:rPr lang="ru-RU" dirty="0"/>
              <a:t/>
            </a:r>
            <a:br>
              <a:rPr lang="ru-RU" dirty="0"/>
            </a:br>
            <a:endParaRPr lang="ru-RU" dirty="0"/>
          </a:p>
        </p:txBody>
      </p:sp>
      <p:sp>
        <p:nvSpPr>
          <p:cNvPr id="3" name="Объект 2"/>
          <p:cNvSpPr>
            <a:spLocks noGrp="1"/>
          </p:cNvSpPr>
          <p:nvPr>
            <p:ph idx="1"/>
          </p:nvPr>
        </p:nvSpPr>
        <p:spPr/>
        <p:txBody>
          <a:bodyPr>
            <a:normAutofit fontScale="92500" lnSpcReduction="10000"/>
          </a:bodyPr>
          <a:lstStyle/>
          <a:p>
            <a:pPr marL="0" indent="0" algn="just">
              <a:buNone/>
            </a:pPr>
            <a:r>
              <a:rPr lang="kk-KZ" dirty="0" smtClean="0"/>
              <a:t>- </a:t>
            </a:r>
            <a:r>
              <a:rPr lang="kk-KZ" dirty="0"/>
              <a:t>техниканың кәсіби тілдері саласы үшін: ғылым тілі (теория тілі, арнайы терминология тілі), өндіріс тілі (сауда тілі, кәсіби сөйлеу тілі, шағын салаларға мамандандырылған нақты өндіріс тілі);</a:t>
            </a:r>
            <a:endParaRPr lang="ru-RU" dirty="0"/>
          </a:p>
          <a:p>
            <a:pPr marL="0" indent="0" algn="just">
              <a:buNone/>
            </a:pPr>
            <a:r>
              <a:rPr lang="kk-KZ" dirty="0"/>
              <a:t>- саяси кәсіби тіл үшін: ғылыми тіл, іскерлік тіл, кәсіби сөйлеу тілі;</a:t>
            </a:r>
            <a:endParaRPr lang="ru-RU" dirty="0"/>
          </a:p>
          <a:p>
            <a:pPr marL="0" indent="0" algn="just">
              <a:buNone/>
            </a:pPr>
            <a:r>
              <a:rPr lang="kk-KZ" dirty="0"/>
              <a:t>- химияның кәсіби тілі үшін: ғылыми тіл, зертханаларда қолданылатын жаргон, оқулықтар тілі, оқытушылар тілі;</a:t>
            </a:r>
            <a:endParaRPr lang="ru-RU" dirty="0"/>
          </a:p>
          <a:p>
            <a:pPr marL="0" indent="0" algn="just">
              <a:buNone/>
            </a:pPr>
            <a:r>
              <a:rPr lang="kk-KZ" dirty="0"/>
              <a:t>- медициналық кәсіптік тіл үшін: ғылыми тіл, кәсіби сөйлеу тілі, оқулықтар тілі, практика тілі немесе емхана тілі.</a:t>
            </a:r>
            <a:endParaRPr lang="ru-RU" dirty="0"/>
          </a:p>
          <a:p>
            <a:endParaRPr lang="ru-RU" dirty="0"/>
          </a:p>
        </p:txBody>
      </p:sp>
    </p:spTree>
    <p:extLst>
      <p:ext uri="{BB962C8B-B14F-4D97-AF65-F5344CB8AC3E}">
        <p14:creationId xmlns:p14="http://schemas.microsoft.com/office/powerpoint/2010/main" val="3588603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endParaRPr lang="ru-RU" dirty="0"/>
          </a:p>
        </p:txBody>
      </p:sp>
      <p:sp>
        <p:nvSpPr>
          <p:cNvPr id="3" name="Объект 2"/>
          <p:cNvSpPr>
            <a:spLocks noGrp="1"/>
          </p:cNvSpPr>
          <p:nvPr>
            <p:ph idx="1"/>
          </p:nvPr>
        </p:nvSpPr>
        <p:spPr>
          <a:xfrm>
            <a:off x="457200" y="1600200"/>
            <a:ext cx="8229600" cy="3917031"/>
          </a:xfrm>
        </p:spPr>
        <p:txBody>
          <a:bodyPr>
            <a:normAutofit lnSpcReduction="10000"/>
          </a:bodyPr>
          <a:lstStyle/>
          <a:p>
            <a:pPr marL="0" indent="0" algn="ctr">
              <a:buNone/>
            </a:pPr>
            <a:endParaRPr lang="kk-KZ" sz="4400" i="1" dirty="0" smtClean="0">
              <a:latin typeface="+mj-lt"/>
            </a:endParaRPr>
          </a:p>
          <a:p>
            <a:pPr marL="0" indent="0" algn="ctr">
              <a:buNone/>
            </a:pPr>
            <a:endParaRPr lang="kk-KZ" sz="4400" i="1" dirty="0">
              <a:latin typeface="+mj-lt"/>
            </a:endParaRPr>
          </a:p>
          <a:p>
            <a:pPr marL="0" indent="0" algn="ctr">
              <a:buNone/>
            </a:pPr>
            <a:r>
              <a:rPr lang="kk-KZ" sz="7800" i="1" dirty="0" smtClean="0">
                <a:latin typeface="+mj-lt"/>
              </a:rPr>
              <a:t>НАЗАРЛАРЫҢЫЗҒА РАҚМЕТ!</a:t>
            </a:r>
            <a:endParaRPr lang="ru-RU" sz="7800" i="1" dirty="0">
              <a:latin typeface="+mj-lt"/>
            </a:endParaRPr>
          </a:p>
        </p:txBody>
      </p:sp>
    </p:spTree>
    <p:extLst>
      <p:ext uri="{BB962C8B-B14F-4D97-AF65-F5344CB8AC3E}">
        <p14:creationId xmlns:p14="http://schemas.microsoft.com/office/powerpoint/2010/main" val="1706294808"/>
      </p:ext>
    </p:extLst>
  </p:cSld>
  <p:clrMapOvr>
    <a:masterClrMapping/>
  </p:clrMapOvr>
</p:sld>
</file>

<file path=ppt/theme/theme1.xml><?xml version="1.0" encoding="utf-8"?>
<a:theme xmlns:a="http://schemas.openxmlformats.org/drawingml/2006/main" name="La ment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TM02474572[[fn=Медицинский шаблон оформления]]</Template>
  <TotalTime>165</TotalTime>
  <Words>1027</Words>
  <Application>Microsoft Office PowerPoint</Application>
  <PresentationFormat>Экран (4:3)</PresentationFormat>
  <Paragraphs>33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La mente</vt:lpstr>
      <vt:lpstr>№1 дәріске презентация. Ғылым тілі. Мамандану тілі. Негізгі ұғымдар. Мәні, ерекшелігі.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Мамандық тілі </vt:lpstr>
      <vt:lpstr>Презентация PowerPoint</vt:lpstr>
      <vt:lpstr>  Мамандану тілінің бірнеше ерекшеліктері бар: </vt:lpstr>
      <vt:lpstr> Мамандық тілінің үлгілері (моделі): </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Ғылыми стиль</dc:title>
  <dc:creator>Admin</dc:creator>
  <cp:lastModifiedBy>Фарида</cp:lastModifiedBy>
  <cp:revision>20</cp:revision>
  <dcterms:created xsi:type="dcterms:W3CDTF">2018-01-18T15:54:49Z</dcterms:created>
  <dcterms:modified xsi:type="dcterms:W3CDTF">2022-02-05T06:07:00Z</dcterms:modified>
</cp:coreProperties>
</file>